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Lato" charset="1" panose="020F0502020204030203"/>
      <p:regular r:id="rId22"/>
    </p:embeddedFont>
    <p:embeddedFont>
      <p:font typeface="Helios Extended Bold" charset="1" panose="02000805050000020004"/>
      <p:regular r:id="rId23"/>
    </p:embeddedFont>
    <p:embeddedFont>
      <p:font typeface="Heebo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gif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gif" Type="http://schemas.openxmlformats.org/officeDocument/2006/relationships/image"/><Relationship Id="rId7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VAGICHYkRMg.mp4" Type="http://schemas.openxmlformats.org/officeDocument/2006/relationships/video"/><Relationship Id="rId4" Target="../media/VAGICHYkRMg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44078" y="1326430"/>
            <a:ext cx="21203378" cy="7634140"/>
            <a:chOff x="0" y="0"/>
            <a:chExt cx="112875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52" cy="406400"/>
            </a:xfrm>
            <a:custGeom>
              <a:avLst/>
              <a:gdLst/>
              <a:ahLst/>
              <a:cxnLst/>
              <a:rect r="r" b="b" t="t" l="l"/>
              <a:pathLst>
                <a:path h="406400" w="1128752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600950" y="6932479"/>
            <a:ext cx="3086100" cy="804358"/>
            <a:chOff x="0" y="0"/>
            <a:chExt cx="812800" cy="2118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11847"/>
            </a:xfrm>
            <a:custGeom>
              <a:avLst/>
              <a:gdLst/>
              <a:ahLst/>
              <a:cxnLst/>
              <a:rect r="r" b="b" t="t" l="l"/>
              <a:pathLst>
                <a:path h="211847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61675"/>
                  </a:lnTo>
                  <a:cubicBezTo>
                    <a:pt x="812800" y="174981"/>
                    <a:pt x="807514" y="187743"/>
                    <a:pt x="798105" y="197152"/>
                  </a:cubicBezTo>
                  <a:cubicBezTo>
                    <a:pt x="788695" y="206561"/>
                    <a:pt x="775934" y="211847"/>
                    <a:pt x="762627" y="211847"/>
                  </a:cubicBezTo>
                  <a:lnTo>
                    <a:pt x="50173" y="211847"/>
                  </a:lnTo>
                  <a:cubicBezTo>
                    <a:pt x="36866" y="211847"/>
                    <a:pt x="24105" y="206561"/>
                    <a:pt x="14695" y="197152"/>
                  </a:cubicBezTo>
                  <a:cubicBezTo>
                    <a:pt x="5286" y="187743"/>
                    <a:pt x="0" y="174981"/>
                    <a:pt x="0" y="161675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4E6E8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259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 spc="219">
                  <a:solidFill>
                    <a:srgbClr val="FFFFFF"/>
                  </a:solidFill>
                  <a:latin typeface="Lato"/>
                </a:rPr>
                <a:t>13 June, 2024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958126" y="3659446"/>
            <a:ext cx="12371749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300">
                <a:solidFill>
                  <a:srgbClr val="000000"/>
                </a:solidFill>
                <a:ea typeface="Helios Extended Bold"/>
              </a:rPr>
              <a:t>資訊系統實驗（二）</a:t>
            </a:r>
          </a:p>
          <a:p>
            <a:pPr algn="ctr" marL="0" indent="0" lvl="0">
              <a:lnSpc>
                <a:spcPts val="8400"/>
              </a:lnSpc>
            </a:pPr>
            <a:r>
              <a:rPr lang="en-US" sz="6000" spc="300">
                <a:solidFill>
                  <a:srgbClr val="000000"/>
                </a:solidFill>
                <a:ea typeface="Helios Extended Bold"/>
              </a:rPr>
              <a:t>期末網頁簡報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58126" y="6255258"/>
            <a:ext cx="1237174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</a:pPr>
            <a:r>
              <a:rPr lang="en-US" sz="2299" spc="229">
                <a:solidFill>
                  <a:srgbClr val="000000"/>
                </a:solidFill>
                <a:latin typeface="Heebo Bold"/>
                <a:ea typeface="Heebo Bold"/>
              </a:rPr>
              <a:t>411410466  資工二A 廖羿雯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58126" y="3130005"/>
            <a:ext cx="1237174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 spc="239">
                <a:solidFill>
                  <a:srgbClr val="000000"/>
                </a:solidFill>
                <a:latin typeface="Lato"/>
              </a:rPr>
              <a:t>Tamkang University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806369" cy="10287000"/>
            <a:chOff x="0" y="0"/>
            <a:chExt cx="179262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262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92624">
                  <a:moveTo>
                    <a:pt x="0" y="0"/>
                  </a:moveTo>
                  <a:lnTo>
                    <a:pt x="1792624" y="0"/>
                  </a:lnTo>
                  <a:lnTo>
                    <a:pt x="179262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92624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6842696" cy="8229600"/>
            <a:chOff x="0" y="0"/>
            <a:chExt cx="1076050" cy="12941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6050" cy="1294148"/>
            </a:xfrm>
            <a:custGeom>
              <a:avLst/>
              <a:gdLst/>
              <a:ahLst/>
              <a:cxnLst/>
              <a:rect r="r" b="b" t="t" l="l"/>
              <a:pathLst>
                <a:path h="1294148" w="1076050">
                  <a:moveTo>
                    <a:pt x="0" y="0"/>
                  </a:moveTo>
                  <a:lnTo>
                    <a:pt x="1076050" y="0"/>
                  </a:lnTo>
                  <a:lnTo>
                    <a:pt x="1076050" y="1294148"/>
                  </a:lnTo>
                  <a:lnTo>
                    <a:pt x="0" y="1294148"/>
                  </a:lnTo>
                  <a:close/>
                </a:path>
              </a:pathLst>
            </a:custGeom>
            <a:blipFill>
              <a:blip r:embed="rId2"/>
              <a:stretch>
                <a:fillRect l="-82628" t="-18292" r="-8490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726906" y="3229748"/>
            <a:ext cx="6565107" cy="2242283"/>
          </a:xfrm>
          <a:custGeom>
            <a:avLst/>
            <a:gdLst/>
            <a:ahLst/>
            <a:cxnLst/>
            <a:rect r="r" b="b" t="t" l="l"/>
            <a:pathLst>
              <a:path h="2242283" w="6565107">
                <a:moveTo>
                  <a:pt x="0" y="0"/>
                </a:moveTo>
                <a:lnTo>
                  <a:pt x="6565107" y="0"/>
                </a:lnTo>
                <a:lnTo>
                  <a:pt x="6565107" y="2242284"/>
                </a:lnTo>
                <a:lnTo>
                  <a:pt x="0" y="2242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521" t="-382384" r="-316863" b="-25258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726906" y="6281636"/>
            <a:ext cx="6565107" cy="2976664"/>
          </a:xfrm>
          <a:custGeom>
            <a:avLst/>
            <a:gdLst/>
            <a:ahLst/>
            <a:cxnLst/>
            <a:rect r="r" b="b" t="t" l="l"/>
            <a:pathLst>
              <a:path h="2976664" w="6565107">
                <a:moveTo>
                  <a:pt x="0" y="0"/>
                </a:moveTo>
                <a:lnTo>
                  <a:pt x="6565107" y="0"/>
                </a:lnTo>
                <a:lnTo>
                  <a:pt x="6565107" y="2976664"/>
                </a:lnTo>
                <a:lnTo>
                  <a:pt x="0" y="2976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522" t="-171691" r="-373661" b="-332539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935370">
            <a:off x="-243226" y="1714308"/>
            <a:ext cx="2543852" cy="119561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9144000" y="866775"/>
            <a:ext cx="849968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sz="6000" spc="300">
                <a:solidFill>
                  <a:srgbClr val="000000"/>
                </a:solidFill>
                <a:latin typeface="Helios Extended Bold"/>
                <a:ea typeface="Helios Extended Bold"/>
              </a:rPr>
              <a:t>首頁（8/8）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26906" y="2448719"/>
            <a:ext cx="477541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</a:pPr>
            <a:r>
              <a:rPr lang="en-US" sz="3999" spc="399">
                <a:solidFill>
                  <a:srgbClr val="4E6E81"/>
                </a:solidFill>
                <a:latin typeface="Heebo Bold"/>
              </a:rPr>
              <a:t>ASIDE-HTML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26906" y="5497411"/>
            <a:ext cx="477541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</a:pPr>
            <a:r>
              <a:rPr lang="en-US" sz="3999" spc="399">
                <a:solidFill>
                  <a:srgbClr val="4E6E81"/>
                </a:solidFill>
                <a:latin typeface="Heebo Bold"/>
              </a:rPr>
              <a:t>ASIDE-CSS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7905166">
            <a:off x="5814881" y="3930453"/>
            <a:ext cx="2543852" cy="11956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76124" y="0"/>
            <a:ext cx="13352049" cy="7634140"/>
            <a:chOff x="0" y="0"/>
            <a:chExt cx="71079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0790" cy="406400"/>
            </a:xfrm>
            <a:custGeom>
              <a:avLst/>
              <a:gdLst/>
              <a:ahLst/>
              <a:cxnLst/>
              <a:rect r="r" b="b" t="t" l="l"/>
              <a:pathLst>
                <a:path h="406400" w="710790">
                  <a:moveTo>
                    <a:pt x="507590" y="0"/>
                  </a:moveTo>
                  <a:cubicBezTo>
                    <a:pt x="619815" y="0"/>
                    <a:pt x="710790" y="90976"/>
                    <a:pt x="710790" y="203200"/>
                  </a:cubicBezTo>
                  <a:cubicBezTo>
                    <a:pt x="710790" y="315424"/>
                    <a:pt x="619815" y="406400"/>
                    <a:pt x="50759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1079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333392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152333" y="2229934"/>
            <a:ext cx="14752098" cy="7351948"/>
          </a:xfrm>
          <a:custGeom>
            <a:avLst/>
            <a:gdLst/>
            <a:ahLst/>
            <a:cxnLst/>
            <a:rect r="r" b="b" t="t" l="l"/>
            <a:pathLst>
              <a:path h="7351948" w="14752098">
                <a:moveTo>
                  <a:pt x="0" y="0"/>
                </a:moveTo>
                <a:lnTo>
                  <a:pt x="14752098" y="0"/>
                </a:lnTo>
                <a:lnTo>
                  <a:pt x="14752098" y="7351948"/>
                </a:lnTo>
                <a:lnTo>
                  <a:pt x="0" y="7351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168" t="-61574" r="-37168" b="-2444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010891"/>
            <a:ext cx="849968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sz="6000" spc="300">
                <a:solidFill>
                  <a:srgbClr val="000000"/>
                </a:solidFill>
                <a:latin typeface="Helios Extended Bold"/>
                <a:ea typeface="Helios Extended Bold"/>
              </a:rPr>
              <a:t>系所介紹（1/2）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66864" y="1277591"/>
            <a:ext cx="10616134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"/>
                <a:ea typeface="Lato"/>
              </a:rPr>
              <a:t>由&lt;p&gt;和無序列組成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76124" y="0"/>
            <a:ext cx="13352049" cy="7634140"/>
            <a:chOff x="0" y="0"/>
            <a:chExt cx="71079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0790" cy="406400"/>
            </a:xfrm>
            <a:custGeom>
              <a:avLst/>
              <a:gdLst/>
              <a:ahLst/>
              <a:cxnLst/>
              <a:rect r="r" b="b" t="t" l="l"/>
              <a:pathLst>
                <a:path h="406400" w="710790">
                  <a:moveTo>
                    <a:pt x="507590" y="0"/>
                  </a:moveTo>
                  <a:cubicBezTo>
                    <a:pt x="619815" y="0"/>
                    <a:pt x="710790" y="90976"/>
                    <a:pt x="710790" y="203200"/>
                  </a:cubicBezTo>
                  <a:cubicBezTo>
                    <a:pt x="710790" y="315424"/>
                    <a:pt x="619815" y="406400"/>
                    <a:pt x="50759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1079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333392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80210" y="3184355"/>
            <a:ext cx="7533020" cy="5300566"/>
          </a:xfrm>
          <a:custGeom>
            <a:avLst/>
            <a:gdLst/>
            <a:ahLst/>
            <a:cxnLst/>
            <a:rect r="r" b="b" t="t" l="l"/>
            <a:pathLst>
              <a:path h="5300566" w="7533020">
                <a:moveTo>
                  <a:pt x="0" y="0"/>
                </a:moveTo>
                <a:lnTo>
                  <a:pt x="7533021" y="0"/>
                </a:lnTo>
                <a:lnTo>
                  <a:pt x="7533021" y="5300565"/>
                </a:lnTo>
                <a:lnTo>
                  <a:pt x="0" y="5300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316" t="-39954" r="-156267" b="-6994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881457" y="3184355"/>
            <a:ext cx="8626333" cy="5300566"/>
          </a:xfrm>
          <a:custGeom>
            <a:avLst/>
            <a:gdLst/>
            <a:ahLst/>
            <a:cxnLst/>
            <a:rect r="r" b="b" t="t" l="l"/>
            <a:pathLst>
              <a:path h="5300566" w="8626333">
                <a:moveTo>
                  <a:pt x="0" y="0"/>
                </a:moveTo>
                <a:lnTo>
                  <a:pt x="8626333" y="0"/>
                </a:lnTo>
                <a:lnTo>
                  <a:pt x="8626333" y="5300565"/>
                </a:lnTo>
                <a:lnTo>
                  <a:pt x="0" y="53005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412" t="-86273" r="-157541" b="-5528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010891"/>
            <a:ext cx="849968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sz="6000" spc="300">
                <a:solidFill>
                  <a:srgbClr val="000000"/>
                </a:solidFill>
                <a:latin typeface="Helios Extended Bold"/>
                <a:ea typeface="Helios Extended Bold"/>
              </a:rPr>
              <a:t>系所介紹（2/2）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81457" y="1252191"/>
            <a:ext cx="477541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</a:pPr>
            <a:r>
              <a:rPr lang="en-US" sz="3999" spc="399">
                <a:solidFill>
                  <a:srgbClr val="4E6E81"/>
                </a:solidFill>
                <a:latin typeface="Heebo Bold"/>
              </a:rPr>
              <a:t>SECTION-CSS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800585">
            <a:off x="-12180609" y="-3763166"/>
            <a:ext cx="21996186" cy="13577368"/>
            <a:chOff x="0" y="0"/>
            <a:chExt cx="1170957" cy="7227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957" cy="722785"/>
            </a:xfrm>
            <a:custGeom>
              <a:avLst/>
              <a:gdLst/>
              <a:ahLst/>
              <a:cxnLst/>
              <a:rect r="r" b="b" t="t" l="l"/>
              <a:pathLst>
                <a:path h="722785" w="1170957">
                  <a:moveTo>
                    <a:pt x="967757" y="0"/>
                  </a:moveTo>
                  <a:cubicBezTo>
                    <a:pt x="1079981" y="0"/>
                    <a:pt x="1170957" y="161801"/>
                    <a:pt x="1170957" y="361393"/>
                  </a:cubicBezTo>
                  <a:cubicBezTo>
                    <a:pt x="1170957" y="560984"/>
                    <a:pt x="1079981" y="722785"/>
                    <a:pt x="967757" y="722785"/>
                  </a:cubicBezTo>
                  <a:lnTo>
                    <a:pt x="203200" y="722785"/>
                  </a:lnTo>
                  <a:cubicBezTo>
                    <a:pt x="90976" y="722785"/>
                    <a:pt x="0" y="560984"/>
                    <a:pt x="0" y="361393"/>
                  </a:cubicBezTo>
                  <a:cubicBezTo>
                    <a:pt x="0" y="16180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70957" cy="7704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98446" y="2361782"/>
            <a:ext cx="9360190" cy="7444389"/>
          </a:xfrm>
          <a:custGeom>
            <a:avLst/>
            <a:gdLst/>
            <a:ahLst/>
            <a:cxnLst/>
            <a:rect r="r" b="b" t="t" l="l"/>
            <a:pathLst>
              <a:path h="7444389" w="9360190">
                <a:moveTo>
                  <a:pt x="0" y="0"/>
                </a:moveTo>
                <a:lnTo>
                  <a:pt x="9360190" y="0"/>
                </a:lnTo>
                <a:lnTo>
                  <a:pt x="9360190" y="7444389"/>
                </a:lnTo>
                <a:lnTo>
                  <a:pt x="0" y="7444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85" t="-18727" r="-38785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94159" y="709266"/>
            <a:ext cx="849968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sz="6000" spc="300">
                <a:solidFill>
                  <a:srgbClr val="000000"/>
                </a:solidFill>
                <a:latin typeface="Helios Extended Bold"/>
                <a:ea typeface="Helios Extended Bold"/>
              </a:rPr>
              <a:t>聯絡我們（1/3）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388890" y="2690347"/>
            <a:ext cx="7639683" cy="6787258"/>
          </a:xfrm>
          <a:custGeom>
            <a:avLst/>
            <a:gdLst/>
            <a:ahLst/>
            <a:cxnLst/>
            <a:rect r="r" b="b" t="t" l="l"/>
            <a:pathLst>
              <a:path h="6787258" w="7639683">
                <a:moveTo>
                  <a:pt x="0" y="0"/>
                </a:moveTo>
                <a:lnTo>
                  <a:pt x="7639683" y="0"/>
                </a:lnTo>
                <a:lnTo>
                  <a:pt x="7639683" y="6787258"/>
                </a:lnTo>
                <a:lnTo>
                  <a:pt x="0" y="67872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764" t="-96701" r="-292235" b="-5786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006132" y="1709391"/>
            <a:ext cx="477541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</a:pPr>
            <a:r>
              <a:rPr lang="en-US" sz="3999" spc="399">
                <a:solidFill>
                  <a:srgbClr val="4E6E81"/>
                </a:solidFill>
                <a:latin typeface="Heebo Bold"/>
              </a:rPr>
              <a:t>FORM-CSS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7190" y="1709391"/>
            <a:ext cx="477541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</a:pPr>
            <a:r>
              <a:rPr lang="en-US" sz="3999" spc="399">
                <a:solidFill>
                  <a:srgbClr val="4E6E81"/>
                </a:solidFill>
                <a:latin typeface="Heebo Bold"/>
                <a:ea typeface="Heebo Bold"/>
              </a:rPr>
              <a:t>FORM-成果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7660148">
            <a:off x="-2994941" y="-6458503"/>
            <a:ext cx="21996186" cy="23204006"/>
            <a:chOff x="0" y="0"/>
            <a:chExt cx="1170957" cy="1235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957" cy="1235255"/>
            </a:xfrm>
            <a:custGeom>
              <a:avLst/>
              <a:gdLst/>
              <a:ahLst/>
              <a:cxnLst/>
              <a:rect r="r" b="b" t="t" l="l"/>
              <a:pathLst>
                <a:path h="1235255" w="1170957">
                  <a:moveTo>
                    <a:pt x="967757" y="0"/>
                  </a:moveTo>
                  <a:cubicBezTo>
                    <a:pt x="1079981" y="0"/>
                    <a:pt x="1170957" y="276521"/>
                    <a:pt x="1170957" y="617627"/>
                  </a:cubicBezTo>
                  <a:cubicBezTo>
                    <a:pt x="1170957" y="958734"/>
                    <a:pt x="1079981" y="1235255"/>
                    <a:pt x="967757" y="1235255"/>
                  </a:cubicBezTo>
                  <a:lnTo>
                    <a:pt x="203200" y="1235255"/>
                  </a:lnTo>
                  <a:cubicBezTo>
                    <a:pt x="90976" y="1235255"/>
                    <a:pt x="0" y="958734"/>
                    <a:pt x="0" y="617627"/>
                  </a:cubicBezTo>
                  <a:cubicBezTo>
                    <a:pt x="0" y="27652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70957" cy="1282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58441" y="3662535"/>
            <a:ext cx="8185559" cy="4552724"/>
          </a:xfrm>
          <a:custGeom>
            <a:avLst/>
            <a:gdLst/>
            <a:ahLst/>
            <a:cxnLst/>
            <a:rect r="r" b="b" t="t" l="l"/>
            <a:pathLst>
              <a:path h="4552724" w="8185559">
                <a:moveTo>
                  <a:pt x="0" y="0"/>
                </a:moveTo>
                <a:lnTo>
                  <a:pt x="8185559" y="0"/>
                </a:lnTo>
                <a:lnTo>
                  <a:pt x="8185559" y="4552723"/>
                </a:lnTo>
                <a:lnTo>
                  <a:pt x="0" y="4552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705" t="-146925" r="-175310" b="-6432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10891"/>
            <a:ext cx="849968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sz="6000" spc="300">
                <a:solidFill>
                  <a:srgbClr val="000000"/>
                </a:solidFill>
                <a:latin typeface="Helios Extended Bold"/>
                <a:ea typeface="Helios Extended Bold"/>
              </a:rPr>
              <a:t>聯絡我們（2/3）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497310"/>
            <a:ext cx="477541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</a:pPr>
            <a:r>
              <a:rPr lang="en-US" sz="3999" spc="399">
                <a:solidFill>
                  <a:srgbClr val="4E6E81"/>
                </a:solidFill>
                <a:latin typeface="Heebo Bold"/>
              </a:rPr>
              <a:t>FORM-HTML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73522" y="2443222"/>
            <a:ext cx="7285778" cy="692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"/>
                <a:ea typeface="Lato"/>
              </a:rPr>
              <a:t>label  for DataName（描述資料）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input </a:t>
            </a:r>
          </a:p>
          <a:p>
            <a:pPr algn="just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 spc="300">
                <a:solidFill>
                  <a:srgbClr val="000000"/>
                </a:solidFill>
                <a:latin typeface="Lato"/>
                <a:ea typeface="Lato"/>
              </a:rPr>
              <a:t>type=資料格式，例如text、email...</a:t>
            </a:r>
          </a:p>
          <a:p>
            <a:pPr algn="just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 spc="300">
                <a:solidFill>
                  <a:srgbClr val="000000"/>
                </a:solidFill>
                <a:latin typeface="Lato"/>
                <a:ea typeface="Lato"/>
              </a:rPr>
              <a:t>id=DataName，id是唯一，用於辨識</a:t>
            </a:r>
          </a:p>
          <a:p>
            <a:pPr algn="just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 spc="300">
                <a:solidFill>
                  <a:srgbClr val="000000"/>
                </a:solidFill>
                <a:latin typeface="Lato"/>
                <a:ea typeface="Lato"/>
              </a:rPr>
              <a:t>name=Name ，用於表單辨識欄位名稱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ea typeface="Lato"/>
              </a:rPr>
              <a:t>當用戶填寫完姓名、電子郵件和訊息後，點擊提交按鈕時，表單將收集這些輸入的數據在交由後端處理。（本網頁不支援後端）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798956" y="-2990466"/>
            <a:ext cx="33369829" cy="5500363"/>
            <a:chOff x="0" y="0"/>
            <a:chExt cx="3708014" cy="6111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08014" cy="611193"/>
            </a:xfrm>
            <a:custGeom>
              <a:avLst/>
              <a:gdLst/>
              <a:ahLst/>
              <a:cxnLst/>
              <a:rect r="r" b="b" t="t" l="l"/>
              <a:pathLst>
                <a:path h="611193" w="3708014">
                  <a:moveTo>
                    <a:pt x="3504814" y="0"/>
                  </a:moveTo>
                  <a:cubicBezTo>
                    <a:pt x="3617038" y="0"/>
                    <a:pt x="3708014" y="136820"/>
                    <a:pt x="3708014" y="305597"/>
                  </a:cubicBezTo>
                  <a:cubicBezTo>
                    <a:pt x="3708014" y="474373"/>
                    <a:pt x="3617038" y="611193"/>
                    <a:pt x="3504814" y="611193"/>
                  </a:cubicBezTo>
                  <a:lnTo>
                    <a:pt x="203200" y="611193"/>
                  </a:lnTo>
                  <a:cubicBezTo>
                    <a:pt x="90976" y="611193"/>
                    <a:pt x="0" y="474373"/>
                    <a:pt x="0" y="305597"/>
                  </a:cubicBezTo>
                  <a:cubicBezTo>
                    <a:pt x="0" y="13682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708014" cy="658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61120" y="2811522"/>
            <a:ext cx="9965761" cy="1679050"/>
          </a:xfrm>
          <a:custGeom>
            <a:avLst/>
            <a:gdLst/>
            <a:ahLst/>
            <a:cxnLst/>
            <a:rect r="r" b="b" t="t" l="l"/>
            <a:pathLst>
              <a:path h="1679050" w="9965761">
                <a:moveTo>
                  <a:pt x="0" y="0"/>
                </a:moveTo>
                <a:lnTo>
                  <a:pt x="9965760" y="0"/>
                </a:lnTo>
                <a:lnTo>
                  <a:pt x="9965760" y="1679050"/>
                </a:lnTo>
                <a:lnTo>
                  <a:pt x="0" y="1679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378" t="-311401" r="-103800" b="-28898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10891"/>
            <a:ext cx="849968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sz="6000" spc="300">
                <a:solidFill>
                  <a:srgbClr val="000000"/>
                </a:solidFill>
                <a:latin typeface="Helios Extended Bold"/>
                <a:ea typeface="Helios Extended Bold"/>
              </a:rPr>
              <a:t>聯絡我們（3/3）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273222"/>
            <a:ext cx="477541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</a:pPr>
            <a:r>
              <a:rPr lang="en-US" sz="3999" spc="399">
                <a:solidFill>
                  <a:srgbClr val="4E6E81"/>
                </a:solidFill>
                <a:latin typeface="Heebo Bold"/>
                <a:ea typeface="Heebo Bold"/>
              </a:rPr>
              <a:t>JS事件3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1020" y="5000625"/>
            <a:ext cx="17445960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"/>
                <a:ea typeface="Lato"/>
              </a:rPr>
              <a:t>document.querySelector('form') 選擇了HTML中的第一個&lt;form&gt;元素。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"/>
                <a:ea typeface="Lato"/>
              </a:rPr>
              <a:t>addEventListener('submit', ...) 設置了對表單的submit事件的監聽器，也就是當表單提交時觸發這個事件。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ea typeface="Lato"/>
              </a:rPr>
              <a:t>當表單提交事件被觸發時，這個箭頭函數會執行。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"/>
                <a:ea typeface="Lato"/>
              </a:rPr>
              <a:t>event.preventDefault()用於阻止表單的默認提交行為。</a:t>
            </a:r>
          </a:p>
          <a:p>
            <a:pPr algn="just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 spc="300">
                <a:solidFill>
                  <a:srgbClr val="000000"/>
                </a:solidFill>
                <a:ea typeface="Lato"/>
              </a:rPr>
              <a:t>默認情況下，當用戶點擊提交按鈕時，表單會將輸入的數據提交到服務器並刷新頁面。</a:t>
            </a:r>
          </a:p>
          <a:p>
            <a:pPr algn="just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 spc="300">
                <a:solidFill>
                  <a:srgbClr val="000000"/>
                </a:solidFill>
                <a:latin typeface="Lato"/>
                <a:ea typeface="Lato"/>
              </a:rPr>
              <a:t>使用preventDefault()可以防止默認情況發生，從而通過JS來處理表單的提交動作。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"/>
                <a:ea typeface="Lato"/>
              </a:rPr>
              <a:t>alert('表單已提交！') 是彈出對話框來向用戶顯示表單已經成功提交的訊息。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44078" y="1326430"/>
            <a:ext cx="21203378" cy="7634140"/>
            <a:chOff x="0" y="0"/>
            <a:chExt cx="112875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52" cy="406400"/>
            </a:xfrm>
            <a:custGeom>
              <a:avLst/>
              <a:gdLst/>
              <a:ahLst/>
              <a:cxnLst/>
              <a:rect r="r" b="b" t="t" l="l"/>
              <a:pathLst>
                <a:path h="406400" w="1128752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58126" y="3970422"/>
            <a:ext cx="12371749" cy="206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238"/>
              </a:lnSpc>
            </a:pPr>
            <a:r>
              <a:rPr lang="en-US" sz="11598" spc="579">
                <a:solidFill>
                  <a:srgbClr val="000000"/>
                </a:solidFill>
                <a:latin typeface="Helios Extended Bold"/>
              </a:rPr>
              <a:t>THANK YOU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600950" y="6649388"/>
            <a:ext cx="3086100" cy="804358"/>
            <a:chOff x="0" y="0"/>
            <a:chExt cx="812800" cy="2118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211847"/>
            </a:xfrm>
            <a:custGeom>
              <a:avLst/>
              <a:gdLst/>
              <a:ahLst/>
              <a:cxnLst/>
              <a:rect r="r" b="b" t="t" l="l"/>
              <a:pathLst>
                <a:path h="211847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61675"/>
                  </a:lnTo>
                  <a:cubicBezTo>
                    <a:pt x="812800" y="174981"/>
                    <a:pt x="807514" y="187743"/>
                    <a:pt x="798105" y="197152"/>
                  </a:cubicBezTo>
                  <a:cubicBezTo>
                    <a:pt x="788695" y="206561"/>
                    <a:pt x="775934" y="211847"/>
                    <a:pt x="762627" y="211847"/>
                  </a:cubicBezTo>
                  <a:lnTo>
                    <a:pt x="50173" y="211847"/>
                  </a:lnTo>
                  <a:cubicBezTo>
                    <a:pt x="36866" y="211847"/>
                    <a:pt x="24105" y="206561"/>
                    <a:pt x="14695" y="197152"/>
                  </a:cubicBezTo>
                  <a:cubicBezTo>
                    <a:pt x="5286" y="187743"/>
                    <a:pt x="0" y="174981"/>
                    <a:pt x="0" y="161675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4E6E8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259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 spc="219">
                  <a:solidFill>
                    <a:srgbClr val="FFFFFF"/>
                  </a:solidFill>
                  <a:latin typeface="Lato"/>
                </a:rPr>
                <a:t>13 June, 2024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958126" y="8024683"/>
            <a:ext cx="1237174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</a:pPr>
            <a:r>
              <a:rPr lang="en-US" sz="2299" spc="229">
                <a:solidFill>
                  <a:srgbClr val="000000"/>
                </a:solidFill>
                <a:latin typeface="Heebo Bold"/>
                <a:ea typeface="Heebo Bold"/>
              </a:rPr>
              <a:t>SOURCE：淡江大學資訊工程學系網站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33462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5333052" y="0"/>
            <a:ext cx="12954948" cy="10287000"/>
            <a:chOff x="0" y="0"/>
            <a:chExt cx="341200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12003" cy="2709333"/>
            </a:xfrm>
            <a:custGeom>
              <a:avLst/>
              <a:gdLst/>
              <a:ahLst/>
              <a:cxnLst/>
              <a:rect r="r" b="b" t="t" l="l"/>
              <a:pathLst>
                <a:path h="2709333" w="3412003">
                  <a:moveTo>
                    <a:pt x="0" y="0"/>
                  </a:moveTo>
                  <a:lnTo>
                    <a:pt x="3412003" y="0"/>
                  </a:lnTo>
                  <a:lnTo>
                    <a:pt x="34120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41200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33462" y="7782323"/>
            <a:ext cx="1406204" cy="1475977"/>
          </a:xfrm>
          <a:custGeom>
            <a:avLst/>
            <a:gdLst/>
            <a:ahLst/>
            <a:cxnLst/>
            <a:rect r="r" b="b" t="t" l="l"/>
            <a:pathLst>
              <a:path h="1475977" w="1406204">
                <a:moveTo>
                  <a:pt x="0" y="0"/>
                </a:moveTo>
                <a:lnTo>
                  <a:pt x="1406204" y="0"/>
                </a:lnTo>
                <a:lnTo>
                  <a:pt x="1406204" y="1475977"/>
                </a:lnTo>
                <a:lnTo>
                  <a:pt x="0" y="1475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333052" y="764297"/>
            <a:ext cx="12954948" cy="8758406"/>
          </a:xfrm>
          <a:custGeom>
            <a:avLst/>
            <a:gdLst/>
            <a:ahLst/>
            <a:cxnLst/>
            <a:rect r="r" b="b" t="t" l="l"/>
            <a:pathLst>
              <a:path h="8758406" w="12954948">
                <a:moveTo>
                  <a:pt x="0" y="0"/>
                </a:moveTo>
                <a:lnTo>
                  <a:pt x="12954948" y="0"/>
                </a:lnTo>
                <a:lnTo>
                  <a:pt x="12954948" y="8758406"/>
                </a:lnTo>
                <a:lnTo>
                  <a:pt x="0" y="87584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04888" y="3964677"/>
            <a:ext cx="699612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sz="6000" spc="300">
                <a:solidFill>
                  <a:srgbClr val="000000"/>
                </a:solidFill>
                <a:ea typeface="Helios Extended Bold"/>
              </a:rPr>
              <a:t>架構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144000" y="5967540"/>
            <a:ext cx="28575" cy="4319460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248490" cy="24849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65835" y="5712722"/>
            <a:ext cx="7020840" cy="3090938"/>
          </a:xfrm>
          <a:custGeom>
            <a:avLst/>
            <a:gdLst/>
            <a:ahLst/>
            <a:cxnLst/>
            <a:rect r="r" b="b" t="t" l="l"/>
            <a:pathLst>
              <a:path h="3090938" w="7020840">
                <a:moveTo>
                  <a:pt x="0" y="0"/>
                </a:moveTo>
                <a:lnTo>
                  <a:pt x="7020841" y="0"/>
                </a:lnTo>
                <a:lnTo>
                  <a:pt x="7020841" y="3090938"/>
                </a:lnTo>
                <a:lnTo>
                  <a:pt x="0" y="3090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467" t="0" r="-61467" b="-2776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18359" y="2461179"/>
            <a:ext cx="5183478" cy="3446881"/>
          </a:xfrm>
          <a:custGeom>
            <a:avLst/>
            <a:gdLst/>
            <a:ahLst/>
            <a:cxnLst/>
            <a:rect r="r" b="b" t="t" l="l"/>
            <a:pathLst>
              <a:path h="3446881" w="5183478">
                <a:moveTo>
                  <a:pt x="0" y="0"/>
                </a:moveTo>
                <a:lnTo>
                  <a:pt x="5183477" y="0"/>
                </a:lnTo>
                <a:lnTo>
                  <a:pt x="5183477" y="3446881"/>
                </a:lnTo>
                <a:lnTo>
                  <a:pt x="0" y="34468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84046" y="2461179"/>
            <a:ext cx="7913147" cy="2553965"/>
          </a:xfrm>
          <a:custGeom>
            <a:avLst/>
            <a:gdLst/>
            <a:ahLst/>
            <a:cxnLst/>
            <a:rect r="r" b="b" t="t" l="l"/>
            <a:pathLst>
              <a:path h="2553965" w="7913147">
                <a:moveTo>
                  <a:pt x="0" y="0"/>
                </a:moveTo>
                <a:lnTo>
                  <a:pt x="7913147" y="0"/>
                </a:lnTo>
                <a:lnTo>
                  <a:pt x="7913147" y="2553965"/>
                </a:lnTo>
                <a:lnTo>
                  <a:pt x="0" y="25539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1797" t="-56953" r="-121625" b="-408878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-10800000">
            <a:off x="3042414" y="5712722"/>
            <a:ext cx="2267684" cy="1371949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8590540" y="3403285"/>
            <a:ext cx="9448240" cy="1611859"/>
          </a:xfrm>
          <a:custGeom>
            <a:avLst/>
            <a:gdLst/>
            <a:ahLst/>
            <a:cxnLst/>
            <a:rect r="r" b="b" t="t" l="l"/>
            <a:pathLst>
              <a:path h="1611859" w="9448240">
                <a:moveTo>
                  <a:pt x="0" y="0"/>
                </a:moveTo>
                <a:lnTo>
                  <a:pt x="9448240" y="0"/>
                </a:lnTo>
                <a:lnTo>
                  <a:pt x="9448240" y="1611859"/>
                </a:lnTo>
                <a:lnTo>
                  <a:pt x="0" y="16118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480" t="-81979" r="-122813" b="-541489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82226" y="945354"/>
            <a:ext cx="14523548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sz="6000" spc="300">
                <a:solidFill>
                  <a:srgbClr val="000000"/>
                </a:solidFill>
                <a:latin typeface="Helios Extended Bold"/>
                <a:ea typeface="Helios Extended Bold"/>
              </a:rPr>
              <a:t>首頁（1/8）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26951" y="2191954"/>
            <a:ext cx="477541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</a:pPr>
            <a:r>
              <a:rPr lang="en-US" sz="3999" spc="399">
                <a:solidFill>
                  <a:srgbClr val="4E6E81"/>
                </a:solidFill>
                <a:latin typeface="Heebo Bold"/>
                <a:ea typeface="Heebo Bold"/>
              </a:rPr>
              <a:t>JS事件1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49714" y="5784235"/>
            <a:ext cx="7458076" cy="301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  <a:ea typeface="Lato"/>
              </a:rPr>
              <a:t>使用 DOMContentLoaded 事件確保整個HTML都已經加載完成後再執行 JS。</a:t>
            </a:r>
          </a:p>
          <a:p>
            <a:pPr algn="l">
              <a:lnSpc>
                <a:spcPts val="4800"/>
              </a:lnSpc>
            </a:pPr>
          </a:p>
          <a:p>
            <a:pPr algn="l" marL="0" indent="0" lvl="0">
              <a:lnSpc>
                <a:spcPts val="4800"/>
              </a:lnSpc>
            </a:pPr>
            <a:r>
              <a:rPr lang="en-US" sz="3000" spc="300">
                <a:solidFill>
                  <a:srgbClr val="000000"/>
                </a:solidFill>
                <a:ea typeface="Lato"/>
              </a:rPr>
              <a:t>這段代碼會在用戶點擊標題時，會彈出一個警示框顯示歡迎消息。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886696"/>
            <a:ext cx="18288000" cy="6400304"/>
            <a:chOff x="0" y="0"/>
            <a:chExt cx="4816593" cy="16856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685677"/>
            </a:xfrm>
            <a:custGeom>
              <a:avLst/>
              <a:gdLst/>
              <a:ahLst/>
              <a:cxnLst/>
              <a:rect r="r" b="b" t="t" l="l"/>
              <a:pathLst>
                <a:path h="168567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85677"/>
                  </a:lnTo>
                  <a:lnTo>
                    <a:pt x="0" y="1685677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733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019237" y="1028700"/>
            <a:ext cx="9024944" cy="4299936"/>
          </a:xfrm>
          <a:custGeom>
            <a:avLst/>
            <a:gdLst/>
            <a:ahLst/>
            <a:cxnLst/>
            <a:rect r="r" b="b" t="t" l="l"/>
            <a:pathLst>
              <a:path h="4299936" w="9024944">
                <a:moveTo>
                  <a:pt x="0" y="0"/>
                </a:moveTo>
                <a:lnTo>
                  <a:pt x="9024944" y="0"/>
                </a:lnTo>
                <a:lnTo>
                  <a:pt x="9024944" y="4299936"/>
                </a:lnTo>
                <a:lnTo>
                  <a:pt x="0" y="42999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899" t="-54701" r="-117418" b="-21508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288713" y="6573268"/>
            <a:ext cx="13710573" cy="2933522"/>
          </a:xfrm>
          <a:custGeom>
            <a:avLst/>
            <a:gdLst/>
            <a:ahLst/>
            <a:cxnLst/>
            <a:rect r="r" b="b" t="t" l="l"/>
            <a:pathLst>
              <a:path h="2933522" w="13710573">
                <a:moveTo>
                  <a:pt x="0" y="0"/>
                </a:moveTo>
                <a:lnTo>
                  <a:pt x="13710574" y="0"/>
                </a:lnTo>
                <a:lnTo>
                  <a:pt x="13710574" y="2933522"/>
                </a:lnTo>
                <a:lnTo>
                  <a:pt x="0" y="29335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602" t="-124339" r="-78783" b="-23751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21494" y="3216523"/>
            <a:ext cx="422506" cy="546773"/>
          </a:xfrm>
          <a:custGeom>
            <a:avLst/>
            <a:gdLst/>
            <a:ahLst/>
            <a:cxnLst/>
            <a:rect r="r" b="b" t="t" l="l"/>
            <a:pathLst>
              <a:path h="546773" w="422506">
                <a:moveTo>
                  <a:pt x="0" y="0"/>
                </a:moveTo>
                <a:lnTo>
                  <a:pt x="422506" y="0"/>
                </a:lnTo>
                <a:lnTo>
                  <a:pt x="422506" y="546773"/>
                </a:lnTo>
                <a:lnTo>
                  <a:pt x="0" y="546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31776" y="866775"/>
            <a:ext cx="714492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sz="6000" spc="300">
                <a:solidFill>
                  <a:srgbClr val="000000"/>
                </a:solidFill>
                <a:latin typeface="Helios Extended Bold"/>
                <a:ea typeface="Helios Extended Bold"/>
              </a:rPr>
              <a:t>首頁（2/8）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3287" y="3876675"/>
            <a:ext cx="5706847" cy="240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ea typeface="Lato"/>
              </a:rPr>
              <a:t>當滑鼠移入時，連結文字的顏色變為黃色。</a:t>
            </a:r>
          </a:p>
          <a:p>
            <a:pPr algn="l"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ea typeface="Lato"/>
              </a:rPr>
              <a:t>當滑鼠移出時，連結文字的顏色變回白色。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1776" y="2593975"/>
            <a:ext cx="477541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</a:pPr>
            <a:r>
              <a:rPr lang="en-US" sz="3999" spc="399">
                <a:solidFill>
                  <a:srgbClr val="4E6E81"/>
                </a:solidFill>
                <a:latin typeface="Heebo Bold"/>
                <a:ea typeface="Heebo Bold"/>
              </a:rPr>
              <a:t>JS事件2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7010810" y="9258300"/>
            <a:ext cx="248490" cy="24849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6090.0000" end="1856.0000"/>
                </p14:media>
              </p:ext>
            </p:extLst>
          </p:nvPr>
        </p:nvPicPr>
        <p:blipFill>
          <a:blip r:embed="rId2"/>
          <a:srcRect l="11943" t="23743" r="13270" b="22805"/>
          <a:stretch>
            <a:fillRect/>
          </a:stretch>
        </p:blipFill>
        <p:spPr>
          <a:xfrm flipH="false" flipV="false" rot="0">
            <a:off x="1573979" y="2869553"/>
            <a:ext cx="15140042" cy="608673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999079" y="1151719"/>
            <a:ext cx="714492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sz="6000" spc="300">
                <a:solidFill>
                  <a:srgbClr val="000000"/>
                </a:solidFill>
                <a:latin typeface="Helios Extended Bold"/>
                <a:ea typeface="Helios Extended Bold"/>
              </a:rPr>
              <a:t>首頁（3/8）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56291" y="1393019"/>
            <a:ext cx="477541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</a:pPr>
            <a:r>
              <a:rPr lang="en-US" sz="3999" spc="399">
                <a:solidFill>
                  <a:srgbClr val="4E6E81"/>
                </a:solidFill>
                <a:latin typeface="Heebo Bold"/>
                <a:ea typeface="Heebo Bold"/>
              </a:rPr>
              <a:t>圖片輪播-成品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79265" y="3187536"/>
            <a:ext cx="9177303" cy="5822274"/>
          </a:xfrm>
          <a:custGeom>
            <a:avLst/>
            <a:gdLst/>
            <a:ahLst/>
            <a:cxnLst/>
            <a:rect r="r" b="b" t="t" l="l"/>
            <a:pathLst>
              <a:path h="5822274" w="9177303">
                <a:moveTo>
                  <a:pt x="0" y="0"/>
                </a:moveTo>
                <a:lnTo>
                  <a:pt x="9177303" y="0"/>
                </a:lnTo>
                <a:lnTo>
                  <a:pt x="9177303" y="5822274"/>
                </a:lnTo>
                <a:lnTo>
                  <a:pt x="0" y="582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57" t="-55661" r="-60817" b="-5650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81749" y="866775"/>
            <a:ext cx="1552906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sz="6000" spc="300">
                <a:solidFill>
                  <a:srgbClr val="000000"/>
                </a:solidFill>
                <a:latin typeface="Helios Extended Bold"/>
                <a:ea typeface="Helios Extended Bold"/>
              </a:rPr>
              <a:t>首頁（4/8）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22969" y="2720320"/>
            <a:ext cx="8076205" cy="728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  <a:ea typeface="Lato"/>
              </a:rPr>
              <a:t>定義一個變量 slideIndex初始值為 1，用 showSlides 函數顯示第一張圖片。</a:t>
            </a:r>
          </a:p>
          <a:p>
            <a:pPr algn="l">
              <a:lnSpc>
                <a:spcPts val="4800"/>
              </a:lnSpc>
            </a:pPr>
          </a:p>
          <a:p>
            <a:pPr algn="l">
              <a:lnSpc>
                <a:spcPts val="480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  <a:ea typeface="Lato"/>
              </a:rPr>
              <a:t>plusSlides用來下一張或上一張，n表示要移動的步數。</a:t>
            </a:r>
          </a:p>
          <a:p>
            <a:pPr algn="l">
              <a:lnSpc>
                <a:spcPts val="4800"/>
              </a:lnSpc>
            </a:pPr>
          </a:p>
          <a:p>
            <a:pPr algn="l">
              <a:lnSpc>
                <a:spcPts val="480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showSlides</a:t>
            </a:r>
          </a:p>
          <a:p>
            <a:pPr algn="l" marL="647700" indent="-323850" lvl="1">
              <a:lnSpc>
                <a:spcPts val="4800"/>
              </a:lnSpc>
              <a:buAutoNum type="arabicPeriod" startAt="1"/>
            </a:pPr>
            <a:r>
              <a:rPr lang="en-US" sz="3000" spc="300">
                <a:solidFill>
                  <a:srgbClr val="000000"/>
                </a:solidFill>
                <a:latin typeface="Lato"/>
                <a:ea typeface="Lato"/>
              </a:rPr>
              <a:t>檢查html中類別"slide"的存進slide變數</a:t>
            </a:r>
          </a:p>
          <a:p>
            <a:pPr algn="l" marL="647700" indent="-323850" lvl="1">
              <a:lnSpc>
                <a:spcPts val="4800"/>
              </a:lnSpc>
              <a:buAutoNum type="arabicPeriod" startAt="1"/>
            </a:pPr>
            <a:r>
              <a:rPr lang="en-US" sz="3000" spc="300">
                <a:solidFill>
                  <a:srgbClr val="000000"/>
                </a:solidFill>
                <a:latin typeface="Lato"/>
                <a:ea typeface="Lato"/>
              </a:rPr>
              <a:t>判斷n的邊界情況</a:t>
            </a:r>
          </a:p>
          <a:p>
            <a:pPr algn="l" marL="647700" indent="-323850" lvl="1">
              <a:lnSpc>
                <a:spcPts val="4800"/>
              </a:lnSpc>
              <a:buAutoNum type="arabicPeriod" startAt="1"/>
            </a:pPr>
            <a:r>
              <a:rPr lang="en-US" sz="3000" spc="300">
                <a:solidFill>
                  <a:srgbClr val="000000"/>
                </a:solidFill>
                <a:latin typeface="Lato"/>
                <a:ea typeface="Lato"/>
              </a:rPr>
              <a:t>最後將display 屬性設置為 "none"，再根據slideIndex - 1設置為 "block"使其顯示在網頁上。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56291" y="2015797"/>
            <a:ext cx="477541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</a:pPr>
            <a:r>
              <a:rPr lang="en-US" sz="3999" spc="399">
                <a:solidFill>
                  <a:srgbClr val="4E6E81"/>
                </a:solidFill>
                <a:latin typeface="Heebo Bold"/>
                <a:ea typeface="Heebo Bold"/>
              </a:rPr>
              <a:t>圖片輪播-JS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412618" y="4165842"/>
            <a:ext cx="8068791" cy="5254092"/>
          </a:xfrm>
          <a:custGeom>
            <a:avLst/>
            <a:gdLst/>
            <a:ahLst/>
            <a:cxnLst/>
            <a:rect r="r" b="b" t="t" l="l"/>
            <a:pathLst>
              <a:path h="5254092" w="8068791">
                <a:moveTo>
                  <a:pt x="0" y="0"/>
                </a:moveTo>
                <a:lnTo>
                  <a:pt x="8068791" y="0"/>
                </a:lnTo>
                <a:lnTo>
                  <a:pt x="8068791" y="5254092"/>
                </a:lnTo>
                <a:lnTo>
                  <a:pt x="0" y="5254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330" t="-97257" r="-48643" b="-3188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79470" y="1353860"/>
            <a:ext cx="1552906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sz="6000" spc="300">
                <a:solidFill>
                  <a:srgbClr val="000000"/>
                </a:solidFill>
                <a:latin typeface="Helios Extended Bold"/>
                <a:ea typeface="Helios Extended Bold"/>
              </a:rPr>
              <a:t>首頁（5/8）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80479" y="3609975"/>
            <a:ext cx="8054577" cy="667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"/>
                <a:ea typeface="Lato"/>
              </a:rPr>
              <a:t>.slideshow-container是一個包含所有輪播圖片的容器，每個圖片都被包裹在 .slide 元素中。</a:t>
            </a:r>
          </a:p>
          <a:p>
            <a:pPr algn="l"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"/>
                <a:ea typeface="Lato"/>
              </a:rPr>
              <a:t>&lt;a&gt; 標籤分別具有prev和next類別，分別用於向前和向後切換圖片。</a:t>
            </a:r>
          </a:p>
          <a:p>
            <a:pPr algn="l"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"/>
                <a:ea typeface="Lato"/>
              </a:rPr>
              <a:t>onclick 屬性綁定了 JavaScript 函數 plusSlides(n)。當用戶點擊按鈕將會向前（後）移動一張圖片。</a:t>
            </a:r>
          </a:p>
          <a:p>
            <a:pPr algn="l"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"/>
                <a:ea typeface="Lato"/>
              </a:rPr>
              <a:t>Unicode字符&amp;#10094;和&amp;#10095;，分別表示向左和向右的箭頭。</a:t>
            </a:r>
          </a:p>
          <a:p>
            <a:pPr algn="l" marL="0" indent="0" lvl="0">
              <a:lnSpc>
                <a:spcPts val="48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756291" y="2704167"/>
            <a:ext cx="477541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</a:pPr>
            <a:r>
              <a:rPr lang="en-US" sz="3999" spc="399">
                <a:solidFill>
                  <a:srgbClr val="4E6E81"/>
                </a:solidFill>
                <a:latin typeface="Heebo Bold"/>
                <a:ea typeface="Heebo Bold"/>
              </a:rPr>
              <a:t>圖片輪播-HTML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886696"/>
            <a:ext cx="18288000" cy="6400304"/>
            <a:chOff x="0" y="0"/>
            <a:chExt cx="4816593" cy="16856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685677"/>
            </a:xfrm>
            <a:custGeom>
              <a:avLst/>
              <a:gdLst/>
              <a:ahLst/>
              <a:cxnLst/>
              <a:rect r="r" b="b" t="t" l="l"/>
              <a:pathLst>
                <a:path h="168567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85677"/>
                  </a:lnTo>
                  <a:lnTo>
                    <a:pt x="0" y="1685677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733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2777757"/>
            <a:ext cx="9385466" cy="6729033"/>
          </a:xfrm>
          <a:custGeom>
            <a:avLst/>
            <a:gdLst/>
            <a:ahLst/>
            <a:cxnLst/>
            <a:rect r="r" b="b" t="t" l="l"/>
            <a:pathLst>
              <a:path h="6729033" w="9385466">
                <a:moveTo>
                  <a:pt x="0" y="0"/>
                </a:moveTo>
                <a:lnTo>
                  <a:pt x="9385466" y="0"/>
                </a:lnTo>
                <a:lnTo>
                  <a:pt x="9385466" y="6729033"/>
                </a:lnTo>
                <a:lnTo>
                  <a:pt x="0" y="6729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206" t="-28609" r="-48804" b="-1602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39206" y="3638206"/>
            <a:ext cx="5620094" cy="5620094"/>
          </a:xfrm>
          <a:custGeom>
            <a:avLst/>
            <a:gdLst/>
            <a:ahLst/>
            <a:cxnLst/>
            <a:rect r="r" b="b" t="t" l="l"/>
            <a:pathLst>
              <a:path h="5620094" w="5620094">
                <a:moveTo>
                  <a:pt x="0" y="0"/>
                </a:moveTo>
                <a:lnTo>
                  <a:pt x="5620094" y="0"/>
                </a:lnTo>
                <a:lnTo>
                  <a:pt x="5620094" y="5620094"/>
                </a:lnTo>
                <a:lnTo>
                  <a:pt x="0" y="5620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760" t="-59854" r="-158864" b="-69249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81749" y="866775"/>
            <a:ext cx="1552906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sz="6000" spc="300">
                <a:solidFill>
                  <a:srgbClr val="000000"/>
                </a:solidFill>
                <a:latin typeface="Helios Extended Bold"/>
                <a:ea typeface="Helios Extended Bold"/>
              </a:rPr>
              <a:t>首頁（6/8）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43166" y="1285875"/>
            <a:ext cx="10616134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"/>
                <a:ea typeface="Lato"/>
              </a:rPr>
              <a:t>用table儲存資料+href連結到消息真正的網站內容。</a:t>
            </a:r>
          </a:p>
          <a:p>
            <a:pPr algn="l"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"/>
                <a:ea typeface="Lato"/>
              </a:rPr>
              <a:t>css調整框線、置中、顏色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39206" y="2701557"/>
            <a:ext cx="477541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</a:pPr>
            <a:r>
              <a:rPr lang="en-US" sz="3999" spc="399">
                <a:solidFill>
                  <a:srgbClr val="4E6E81"/>
                </a:solidFill>
                <a:latin typeface="Heebo Bold"/>
              </a:rPr>
              <a:t>TABLE-CSS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-4208049" y="2652860"/>
            <a:ext cx="13352049" cy="7634140"/>
            <a:chOff x="0" y="0"/>
            <a:chExt cx="71079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10790" cy="406400"/>
            </a:xfrm>
            <a:custGeom>
              <a:avLst/>
              <a:gdLst/>
              <a:ahLst/>
              <a:cxnLst/>
              <a:rect r="r" b="b" t="t" l="l"/>
              <a:pathLst>
                <a:path h="406400" w="710790">
                  <a:moveTo>
                    <a:pt x="507590" y="0"/>
                  </a:moveTo>
                  <a:cubicBezTo>
                    <a:pt x="619815" y="0"/>
                    <a:pt x="710790" y="90976"/>
                    <a:pt x="710790" y="203200"/>
                  </a:cubicBezTo>
                  <a:cubicBezTo>
                    <a:pt x="710790" y="315424"/>
                    <a:pt x="619815" y="406400"/>
                    <a:pt x="50759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71079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417454" y="1670472"/>
            <a:ext cx="8038769" cy="3690542"/>
          </a:xfrm>
          <a:custGeom>
            <a:avLst/>
            <a:gdLst/>
            <a:ahLst/>
            <a:cxnLst/>
            <a:rect r="r" b="b" t="t" l="l"/>
            <a:pathLst>
              <a:path h="3690542" w="8038769">
                <a:moveTo>
                  <a:pt x="0" y="0"/>
                </a:moveTo>
                <a:lnTo>
                  <a:pt x="8038770" y="0"/>
                </a:lnTo>
                <a:lnTo>
                  <a:pt x="8038770" y="3690542"/>
                </a:lnTo>
                <a:lnTo>
                  <a:pt x="0" y="3690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19" t="-93905" r="-34384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52213" y="7155605"/>
            <a:ext cx="6369252" cy="1805604"/>
          </a:xfrm>
          <a:custGeom>
            <a:avLst/>
            <a:gdLst/>
            <a:ahLst/>
            <a:cxnLst/>
            <a:rect r="r" b="b" t="t" l="l"/>
            <a:pathLst>
              <a:path h="1805604" w="6369252">
                <a:moveTo>
                  <a:pt x="0" y="0"/>
                </a:moveTo>
                <a:lnTo>
                  <a:pt x="6369252" y="0"/>
                </a:lnTo>
                <a:lnTo>
                  <a:pt x="6369252" y="1805603"/>
                </a:lnTo>
                <a:lnTo>
                  <a:pt x="0" y="1805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4756" t="-1096189" r="-272933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069450">
            <a:off x="11632438" y="5153399"/>
            <a:ext cx="1258888" cy="1463823"/>
          </a:xfrm>
          <a:custGeom>
            <a:avLst/>
            <a:gdLst/>
            <a:ahLst/>
            <a:cxnLst/>
            <a:rect r="r" b="b" t="t" l="l"/>
            <a:pathLst>
              <a:path h="1463823" w="1258888">
                <a:moveTo>
                  <a:pt x="0" y="0"/>
                </a:moveTo>
                <a:lnTo>
                  <a:pt x="1258888" y="0"/>
                </a:lnTo>
                <a:lnTo>
                  <a:pt x="1258888" y="1463823"/>
                </a:lnTo>
                <a:lnTo>
                  <a:pt x="0" y="14638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646394" y="4782227"/>
            <a:ext cx="1580891" cy="485095"/>
          </a:xfrm>
          <a:custGeom>
            <a:avLst/>
            <a:gdLst/>
            <a:ahLst/>
            <a:cxnLst/>
            <a:rect r="r" b="b" t="t" l="l"/>
            <a:pathLst>
              <a:path h="485095" w="1580891">
                <a:moveTo>
                  <a:pt x="0" y="0"/>
                </a:moveTo>
                <a:lnTo>
                  <a:pt x="1580890" y="0"/>
                </a:lnTo>
                <a:lnTo>
                  <a:pt x="1580890" y="485095"/>
                </a:lnTo>
                <a:lnTo>
                  <a:pt x="0" y="4850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3369810"/>
            <a:ext cx="6741562" cy="1316200"/>
          </a:xfrm>
          <a:custGeom>
            <a:avLst/>
            <a:gdLst/>
            <a:ahLst/>
            <a:cxnLst/>
            <a:rect r="r" b="b" t="t" l="l"/>
            <a:pathLst>
              <a:path h="1316200" w="6741562">
                <a:moveTo>
                  <a:pt x="0" y="0"/>
                </a:moveTo>
                <a:lnTo>
                  <a:pt x="6741562" y="0"/>
                </a:lnTo>
                <a:lnTo>
                  <a:pt x="6741562" y="1316200"/>
                </a:lnTo>
                <a:lnTo>
                  <a:pt x="0" y="13162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8542" t="-701611" r="-73958" b="-354842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5674806"/>
            <a:ext cx="5830915" cy="4272344"/>
          </a:xfrm>
          <a:custGeom>
            <a:avLst/>
            <a:gdLst/>
            <a:ahLst/>
            <a:cxnLst/>
            <a:rect r="r" b="b" t="t" l="l"/>
            <a:pathLst>
              <a:path h="4272344" w="5830915">
                <a:moveTo>
                  <a:pt x="0" y="0"/>
                </a:moveTo>
                <a:lnTo>
                  <a:pt x="5830915" y="0"/>
                </a:lnTo>
                <a:lnTo>
                  <a:pt x="5830915" y="4272343"/>
                </a:lnTo>
                <a:lnTo>
                  <a:pt x="0" y="42723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9889" t="-177223" r="-389557" b="-11004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81749" y="866775"/>
            <a:ext cx="1552906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sz="6000" spc="300">
                <a:solidFill>
                  <a:srgbClr val="000000"/>
                </a:solidFill>
                <a:latin typeface="Helios Extended Bold"/>
                <a:ea typeface="Helios Extended Bold"/>
              </a:rPr>
              <a:t>首頁（7/8）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499860"/>
            <a:ext cx="477541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</a:pPr>
            <a:r>
              <a:rPr lang="en-US" sz="3999" spc="399">
                <a:solidFill>
                  <a:srgbClr val="4E6E81"/>
                </a:solidFill>
                <a:latin typeface="Heebo Bold"/>
              </a:rPr>
              <a:t>FOOTER-HTML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4802583"/>
            <a:ext cx="477541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</a:pPr>
            <a:r>
              <a:rPr lang="en-US" sz="3999" spc="399">
                <a:solidFill>
                  <a:srgbClr val="4E6E81"/>
                </a:solidFill>
                <a:latin typeface="Heebo Bold"/>
              </a:rPr>
              <a:t>FOOTER-CSS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DAGIBzhbmC4</dc:identifier>
  <dcterms:modified xsi:type="dcterms:W3CDTF">2011-08-01T06:04:30Z</dcterms:modified>
  <cp:revision>1</cp:revision>
  <dc:title>TKU</dc:title>
</cp:coreProperties>
</file>